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59" r:id="rId5"/>
    <p:sldId id="260" r:id="rId6"/>
    <p:sldId id="274" r:id="rId7"/>
    <p:sldId id="261" r:id="rId8"/>
    <p:sldId id="266" r:id="rId9"/>
    <p:sldId id="268" r:id="rId10"/>
    <p:sldId id="267" r:id="rId11"/>
    <p:sldId id="264" r:id="rId12"/>
    <p:sldId id="265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0D64-9017-4733-B0B1-AF8EDA54D19D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329E-50BB-4BD2-93A7-B527F2906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566AC-C3D9-4EB0-99AC-83AF3ACADEF8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BCB2-12AB-4BA0-8840-4EFEA0594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AFAF-14DE-4EA1-983E-E7B29D1EDABD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7611-290C-4FB8-BA6A-CCF7C8C05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74C5-AE5F-4D8E-B2B1-49CD7731E8B0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23F4-1752-4ED5-BBE5-244FE55E7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4B27-419A-4DF0-978F-74F6F95F5D66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C56-338C-4C38-A36B-E333F7DF6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EA9F-A335-4AE6-9857-E18AAA0AD5CD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63FE-EAB3-445F-8465-320CDB6D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FCB3-1594-4895-804B-3A4DF33C5F8A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E630-4229-4643-B72D-07D273E5E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2E1A-5798-4789-B608-68A6A0EAA72B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15BD-8C88-4E51-8B2E-4378E2FFD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D9DE-7440-4539-B21E-ED0ACE999C76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59AE-4329-45A0-9E93-CC50559CA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3936-6792-4492-AEAA-DEA840B44D5F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DBC9-CD89-4F7C-9585-E7BD5A7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31BF-BCE5-40BE-B0F7-23415B08CBEB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DFBC-0A40-4317-BA7B-E5398F54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F0DBC-35DE-4865-A728-FA587009F60E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4ABA7-0195-4B8B-9139-3233DA7C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iley.com/college/hein/0471741531/image_galleries/ch04/pages/table_04_03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Matter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Heat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the amount of heat required to change the temperature of a substance by a specified amount.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Specific heats</a:t>
            </a:r>
          </a:p>
          <a:p>
            <a:pPr lvl="2" eaLnBrk="1" hangingPunct="1"/>
            <a:r>
              <a:rPr lang="en-US" smtClean="0"/>
              <a:t>water     	1.0 cal/g </a:t>
            </a:r>
            <a:r>
              <a:rPr lang="en-US" baseline="30000" smtClean="0"/>
              <a:t>o</a:t>
            </a:r>
            <a:r>
              <a:rPr lang="en-US" smtClean="0"/>
              <a:t>C or 4.184 J/g </a:t>
            </a:r>
            <a:r>
              <a:rPr lang="en-US" baseline="30000" smtClean="0"/>
              <a:t>o</a:t>
            </a:r>
            <a:r>
              <a:rPr lang="en-US" smtClean="0"/>
              <a:t>C</a:t>
            </a:r>
          </a:p>
          <a:p>
            <a:pPr lvl="2" eaLnBrk="1" hangingPunct="1"/>
            <a:r>
              <a:rPr lang="en-US" smtClean="0"/>
              <a:t>Al		0.216 cal/g </a:t>
            </a:r>
            <a:r>
              <a:rPr lang="en-US" baseline="30000" smtClean="0"/>
              <a:t>o</a:t>
            </a:r>
            <a:r>
              <a:rPr lang="en-US" smtClean="0"/>
              <a:t>C or 0.902 J/g </a:t>
            </a:r>
            <a:r>
              <a:rPr lang="en-US" baseline="30000" smtClean="0"/>
              <a:t>o</a:t>
            </a:r>
            <a:r>
              <a:rPr lang="en-US" smtClean="0"/>
              <a:t>C</a:t>
            </a:r>
          </a:p>
          <a:p>
            <a:pPr lvl="2" eaLnBrk="1" hangingPunct="1"/>
            <a:r>
              <a:rPr lang="en-US" smtClean="0"/>
              <a:t>Cu		0.092 cal/g </a:t>
            </a:r>
            <a:r>
              <a:rPr lang="en-US" baseline="30000" smtClean="0"/>
              <a:t>o</a:t>
            </a:r>
            <a:r>
              <a:rPr lang="en-US" smtClean="0"/>
              <a:t>C or 0.385 J/g </a:t>
            </a:r>
            <a:r>
              <a:rPr lang="en-US" baseline="30000" smtClean="0"/>
              <a:t>o</a:t>
            </a:r>
            <a:r>
              <a:rPr lang="en-US" smtClean="0"/>
              <a:t>C</a:t>
            </a:r>
          </a:p>
          <a:p>
            <a:pPr lvl="2" eaLnBrk="1" hangingPunct="1"/>
            <a:r>
              <a:rPr lang="en-US" smtClean="0"/>
              <a:t>Fe		0.113 cal/g </a:t>
            </a:r>
            <a:r>
              <a:rPr lang="en-US" baseline="30000" smtClean="0"/>
              <a:t>o</a:t>
            </a:r>
            <a:r>
              <a:rPr lang="en-US" smtClean="0"/>
              <a:t>C or 0.473 J/g </a:t>
            </a:r>
            <a:r>
              <a:rPr lang="en-US" baseline="30000" smtClean="0"/>
              <a:t>o</a:t>
            </a:r>
            <a:r>
              <a:rPr lang="en-US" smtClean="0"/>
              <a:t>C</a:t>
            </a:r>
          </a:p>
          <a:p>
            <a:pPr lvl="2" eaLnBrk="1" hangingPunct="1"/>
            <a:r>
              <a:rPr lang="en-US" smtClean="0"/>
              <a:t>Au		0.031 cal/g </a:t>
            </a:r>
            <a:r>
              <a:rPr lang="en-US" baseline="30000" smtClean="0"/>
              <a:t>o</a:t>
            </a:r>
            <a:r>
              <a:rPr lang="en-US" smtClean="0"/>
              <a:t>C or 0.131 J/g </a:t>
            </a:r>
            <a:r>
              <a:rPr lang="en-US" baseline="30000" smtClean="0"/>
              <a:t>o</a:t>
            </a:r>
            <a:r>
              <a:rPr lang="en-US" smtClean="0"/>
              <a:t>C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of Conservation of 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Energy can be neither created nor destroyed.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smtClean="0"/>
              <a:t>Law of conservation of Mass and Energy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1676400"/>
          </a:xfrm>
        </p:spPr>
        <p:txBody>
          <a:bodyPr/>
          <a:lstStyle/>
          <a:p>
            <a:pPr eaLnBrk="1" hangingPunct="1"/>
            <a:r>
              <a:rPr lang="en-US" smtClean="0"/>
              <a:t>The sum on mass and energy is conserved.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and Food</a:t>
            </a:r>
          </a:p>
        </p:txBody>
      </p:sp>
      <p:pic>
        <p:nvPicPr>
          <p:cNvPr id="4" name="Content Placeholder 3" descr="03_Pg82_Un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5556428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3_10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70" y="304800"/>
            <a:ext cx="8763602" cy="62544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_Pg89_Un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8229600" cy="2068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57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calories will you get from eating one slice of pizza?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03_13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78240" cy="37002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3886200"/>
            <a:ext cx="8229600" cy="1325563"/>
          </a:xfrm>
        </p:spPr>
        <p:txBody>
          <a:bodyPr/>
          <a:lstStyle/>
          <a:p>
            <a:r>
              <a:rPr lang="en-US" dirty="0" smtClean="0"/>
              <a:t>How long must you swim to use up the energy that you get from a piece of pizza?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4068762"/>
          </a:xfrm>
        </p:spPr>
        <p:txBody>
          <a:bodyPr/>
          <a:lstStyle/>
          <a:p>
            <a:r>
              <a:rPr lang="en-US" dirty="0" smtClean="0"/>
              <a:t>Does the calories from fat make sense?</a:t>
            </a:r>
            <a:endParaRPr lang="en-US" dirty="0"/>
          </a:p>
        </p:txBody>
      </p:sp>
      <p:pic>
        <p:nvPicPr>
          <p:cNvPr id="4" name="Content Placeholder 3" descr="03_Pg84_Un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2696378" cy="703320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Physical properties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Characteristics that can be evaluated without changing the composition of the material.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Examples</a:t>
            </a:r>
            <a:endParaRPr lang="en-US" sz="1800" smtClean="0"/>
          </a:p>
          <a:p>
            <a:pPr lvl="3" eaLnBrk="1" hangingPunct="1"/>
            <a:r>
              <a:rPr lang="en-US" smtClean="0"/>
              <a:t>color		- density</a:t>
            </a:r>
          </a:p>
          <a:p>
            <a:pPr lvl="3" eaLnBrk="1" hangingPunct="1"/>
            <a:r>
              <a:rPr lang="en-US" smtClean="0"/>
              <a:t>odor		- melting point</a:t>
            </a:r>
          </a:p>
          <a:p>
            <a:pPr lvl="3" eaLnBrk="1" hangingPunct="1"/>
            <a:r>
              <a:rPr lang="en-US" smtClean="0"/>
              <a:t>taste		- boiling point</a:t>
            </a:r>
          </a:p>
          <a:p>
            <a:pPr lvl="3" eaLnBrk="1" hangingPunct="1"/>
            <a:r>
              <a:rPr lang="en-US" smtClean="0"/>
              <a:t>feel		- compressibility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Physical Properties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019"/>
          <a:stretch>
            <a:fillRect/>
          </a:stretch>
        </p:blipFill>
        <p:spPr bwMode="auto">
          <a:xfrm>
            <a:off x="228600" y="2209800"/>
            <a:ext cx="8648895" cy="20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Properties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Result in a change in the composition of a material.  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>
                <a:solidFill>
                  <a:schemeClr val="accent1"/>
                </a:solidFill>
                <a:latin typeface="Adobe Garamond Pro" pitchFamily="18" charset="0"/>
              </a:rPr>
              <a:t>Chemical Reaction</a:t>
            </a:r>
            <a:r>
              <a:rPr lang="en-US" sz="2800" dirty="0" smtClean="0">
                <a:latin typeface="Adobe Garamond Pro" pitchFamily="18" charset="0"/>
              </a:rPr>
              <a:t> </a:t>
            </a:r>
            <a:r>
              <a:rPr lang="en-US" sz="2800" dirty="0" smtClean="0"/>
              <a:t>- how the change occurs.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Example	A chemical property of wood is 			it’s ability to burn - </a:t>
            </a:r>
            <a:r>
              <a:rPr lang="en-US" sz="2800" u="sng" dirty="0" smtClean="0"/>
              <a:t>combustion.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	(Reactants and Products are very different)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743200"/>
          </a:xfrm>
        </p:spPr>
        <p:txBody>
          <a:bodyPr/>
          <a:lstStyle/>
          <a:p>
            <a:pPr eaLnBrk="1" hangingPunct="1"/>
            <a:r>
              <a:rPr lang="en-US" smtClean="0"/>
              <a:t>Physical Changes - can be carried out without changing the composition of a substances.</a:t>
            </a:r>
          </a:p>
          <a:p>
            <a:pPr eaLnBrk="1" hangingPunct="1"/>
            <a:r>
              <a:rPr lang="en-US" smtClean="0"/>
              <a:t>Chemical Changes – are changes that change the composition of a substance.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table_04_0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753"/>
          <a:stretch>
            <a:fillRect/>
          </a:stretch>
        </p:blipFill>
        <p:spPr bwMode="auto">
          <a:xfrm>
            <a:off x="335492" y="533400"/>
            <a:ext cx="8503708" cy="569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Which are chemical or physical changes?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en-US" smtClean="0"/>
              <a:t>Mulching leaves</a:t>
            </a:r>
          </a:p>
          <a:p>
            <a:pPr algn="ctr" eaLnBrk="1" hangingPunct="1">
              <a:lnSpc>
                <a:spcPct val="75000"/>
              </a:lnSpc>
            </a:pPr>
            <a:endParaRPr lang="en-US" sz="1600" smtClean="0"/>
          </a:p>
          <a:p>
            <a:pPr algn="ctr" eaLnBrk="1" hangingPunct="1">
              <a:lnSpc>
                <a:spcPct val="75000"/>
              </a:lnSpc>
            </a:pPr>
            <a:r>
              <a:rPr lang="en-US" smtClean="0"/>
              <a:t>Milk turning sour</a:t>
            </a:r>
          </a:p>
          <a:p>
            <a:pPr algn="ctr" eaLnBrk="1" hangingPunct="1">
              <a:lnSpc>
                <a:spcPct val="75000"/>
              </a:lnSpc>
            </a:pPr>
            <a:endParaRPr lang="en-US" sz="1600" smtClean="0"/>
          </a:p>
          <a:p>
            <a:pPr algn="ctr" eaLnBrk="1" hangingPunct="1">
              <a:lnSpc>
                <a:spcPct val="75000"/>
              </a:lnSpc>
            </a:pPr>
            <a:r>
              <a:rPr lang="en-US" smtClean="0"/>
              <a:t>Making wine</a:t>
            </a:r>
          </a:p>
          <a:p>
            <a:pPr algn="ctr" eaLnBrk="1" hangingPunct="1">
              <a:lnSpc>
                <a:spcPct val="75000"/>
              </a:lnSpc>
            </a:pPr>
            <a:endParaRPr lang="en-US" sz="1600" smtClean="0"/>
          </a:p>
          <a:p>
            <a:pPr algn="ctr" eaLnBrk="1" hangingPunct="1">
              <a:lnSpc>
                <a:spcPct val="75000"/>
              </a:lnSpc>
            </a:pPr>
            <a:r>
              <a:rPr lang="en-US" smtClean="0"/>
              <a:t>Making ice water</a:t>
            </a:r>
          </a:p>
          <a:p>
            <a:pPr algn="ctr" eaLnBrk="1" hangingPunct="1">
              <a:lnSpc>
                <a:spcPct val="75000"/>
              </a:lnSpc>
            </a:pPr>
            <a:endParaRPr lang="en-US" sz="1600" smtClean="0"/>
          </a:p>
          <a:p>
            <a:pPr algn="ctr" eaLnBrk="1" hangingPunct="1">
              <a:lnSpc>
                <a:spcPct val="75000"/>
              </a:lnSpc>
            </a:pPr>
            <a:r>
              <a:rPr lang="en-US" smtClean="0"/>
              <a:t>Beer going flat</a:t>
            </a:r>
          </a:p>
          <a:p>
            <a:pPr algn="ctr" eaLnBrk="1" hangingPunct="1">
              <a:lnSpc>
                <a:spcPct val="75000"/>
              </a:lnSpc>
            </a:pPr>
            <a:endParaRPr lang="en-US" sz="1600" smtClean="0"/>
          </a:p>
          <a:p>
            <a:pPr algn="ctr" eaLnBrk="1" hangingPunct="1">
              <a:lnSpc>
                <a:spcPct val="75000"/>
              </a:lnSpc>
            </a:pPr>
            <a:r>
              <a:rPr lang="en-US" smtClean="0"/>
              <a:t>Leaves changing color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is the capacity to do work.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Types of energy</a:t>
            </a:r>
          </a:p>
          <a:p>
            <a:pPr lvl="1" eaLnBrk="1" hangingPunct="1"/>
            <a:r>
              <a:rPr lang="en-US" smtClean="0"/>
              <a:t>Kinetic energy</a:t>
            </a:r>
          </a:p>
          <a:p>
            <a:pPr lvl="1" eaLnBrk="1" hangingPunct="1"/>
            <a:r>
              <a:rPr lang="en-US" smtClean="0"/>
              <a:t>Potential energy</a:t>
            </a:r>
          </a:p>
          <a:p>
            <a:pPr lvl="1" eaLnBrk="1" hangingPunct="1"/>
            <a:r>
              <a:rPr lang="en-US" smtClean="0"/>
              <a:t>Thermal energy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Measured in Joules or Calories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and Heat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286000"/>
          </a:xfrm>
        </p:spPr>
        <p:txBody>
          <a:bodyPr/>
          <a:lstStyle/>
          <a:p>
            <a:pPr eaLnBrk="1" hangingPunct="1"/>
            <a:r>
              <a:rPr lang="en-US" smtClean="0"/>
              <a:t>Temperature is a measure of average kinetic energy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Heat is a measure of total energy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235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Properties of Matter</vt:lpstr>
      <vt:lpstr>Physical properties</vt:lpstr>
      <vt:lpstr>Examples of Physical Properties</vt:lpstr>
      <vt:lpstr>Chemical Properties</vt:lpstr>
      <vt:lpstr>Changes</vt:lpstr>
      <vt:lpstr>Slide 6</vt:lpstr>
      <vt:lpstr>Which are chemical or physical changes?  </vt:lpstr>
      <vt:lpstr>Energy</vt:lpstr>
      <vt:lpstr>Temperature and Heat</vt:lpstr>
      <vt:lpstr>Specific Heat </vt:lpstr>
      <vt:lpstr>Law of Conservation of Energy</vt:lpstr>
      <vt:lpstr>Law of conservation of Mass and Energy</vt:lpstr>
      <vt:lpstr>Energy and Food</vt:lpstr>
      <vt:lpstr>Slide 14</vt:lpstr>
      <vt:lpstr>Slide 15</vt:lpstr>
      <vt:lpstr>Slide 16</vt:lpstr>
      <vt:lpstr>Does the calories from fat make sense?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nw</dc:creator>
  <cp:lastModifiedBy>Cary Willard</cp:lastModifiedBy>
  <cp:revision>13</cp:revision>
  <dcterms:created xsi:type="dcterms:W3CDTF">2008-08-27T02:52:44Z</dcterms:created>
  <dcterms:modified xsi:type="dcterms:W3CDTF">2013-01-07T23:25:34Z</dcterms:modified>
</cp:coreProperties>
</file>